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90" r:id="rId3"/>
    <p:sldId id="327" r:id="rId4"/>
    <p:sldId id="318" r:id="rId5"/>
    <p:sldId id="319" r:id="rId6"/>
    <p:sldId id="312" r:id="rId7"/>
    <p:sldId id="313" r:id="rId8"/>
    <p:sldId id="314" r:id="rId9"/>
    <p:sldId id="315" r:id="rId10"/>
    <p:sldId id="316" r:id="rId11"/>
    <p:sldId id="320" r:id="rId12"/>
    <p:sldId id="317" r:id="rId13"/>
    <p:sldId id="321" r:id="rId14"/>
    <p:sldId id="324" r:id="rId15"/>
    <p:sldId id="306" r:id="rId16"/>
    <p:sldId id="323" r:id="rId17"/>
    <p:sldId id="325" r:id="rId18"/>
    <p:sldId id="326" r:id="rId19"/>
    <p:sldId id="309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4660"/>
  </p:normalViewPr>
  <p:slideViewPr>
    <p:cSldViewPr snapToGrid="0">
      <p:cViewPr>
        <p:scale>
          <a:sx n="75" d="100"/>
          <a:sy n="75" d="100"/>
        </p:scale>
        <p:origin x="102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E5AC4-780D-410A-B8F4-58FA0B4C317E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9F4028-9D48-4534-8DD8-07D14BD5D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939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4554"/>
          <a:stretch/>
        </p:blipFill>
        <p:spPr>
          <a:xfrm>
            <a:off x="0" y="1"/>
            <a:ext cx="12192000" cy="66062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2" descr="Image result for digipen"/>
          <p:cNvPicPr>
            <a:picLocks noChangeAspect="1" noChangeArrowheads="1"/>
          </p:cNvPicPr>
          <p:nvPr userDrawn="1"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5000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48" y="6406211"/>
            <a:ext cx="1498876" cy="36967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 userDrawn="1"/>
        </p:nvSpPr>
        <p:spPr>
          <a:xfrm>
            <a:off x="7384775" y="6406211"/>
            <a:ext cx="4424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CS380/CS580 Artificial Intelligence for Games</a:t>
            </a:r>
          </a:p>
        </p:txBody>
      </p:sp>
    </p:spTree>
    <p:extLst>
      <p:ext uri="{BB962C8B-B14F-4D97-AF65-F5344CB8AC3E}">
        <p14:creationId xmlns:p14="http://schemas.microsoft.com/office/powerpoint/2010/main" val="3563282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digipen"/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5000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48" y="6406211"/>
            <a:ext cx="1498876" cy="36967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 userDrawn="1"/>
        </p:nvSpPr>
        <p:spPr>
          <a:xfrm>
            <a:off x="7384775" y="6406211"/>
            <a:ext cx="4424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CS380/CS580 Artificial Intelligence for Games</a:t>
            </a:r>
          </a:p>
        </p:txBody>
      </p:sp>
    </p:spTree>
    <p:extLst>
      <p:ext uri="{BB962C8B-B14F-4D97-AF65-F5344CB8AC3E}">
        <p14:creationId xmlns:p14="http://schemas.microsoft.com/office/powerpoint/2010/main" val="780150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7020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w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4094607" y="0"/>
            <a:ext cx="0" cy="6333743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4090988" cy="6333742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rgbClr val="898989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7200" y="1"/>
            <a:ext cx="7924800" cy="6333742"/>
          </a:xfrm>
        </p:spPr>
        <p:txBody>
          <a:bodyPr lIns="91440" anchor="ctr">
            <a:normAutofit/>
          </a:bodyPr>
          <a:lstStyle>
            <a:lvl1pPr marL="742950" indent="-742950">
              <a:lnSpc>
                <a:spcPct val="150000"/>
              </a:lnSpc>
              <a:buClr>
                <a:schemeClr val="accent1"/>
              </a:buClr>
              <a:buFont typeface="+mj-lt"/>
              <a:buAutoNum type="alphaUcPeriod"/>
              <a:defRPr sz="4000" baseline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5" name="Picture 2" descr="Image result for digipen"/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5000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48" y="6406211"/>
            <a:ext cx="1498876" cy="36967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 userDrawn="1"/>
        </p:nvSpPr>
        <p:spPr>
          <a:xfrm>
            <a:off x="7384775" y="6406211"/>
            <a:ext cx="4424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CS380/CS580 Artificial Intelligence for Games</a:t>
            </a:r>
          </a:p>
        </p:txBody>
      </p:sp>
    </p:spTree>
    <p:extLst>
      <p:ext uri="{BB962C8B-B14F-4D97-AF65-F5344CB8AC3E}">
        <p14:creationId xmlns:p14="http://schemas.microsoft.com/office/powerpoint/2010/main" val="1740559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>
            <a:cxnSpLocks/>
          </p:cNvCxnSpPr>
          <p:nvPr userDrawn="1"/>
        </p:nvCxnSpPr>
        <p:spPr>
          <a:xfrm>
            <a:off x="4114800" y="0"/>
            <a:ext cx="0" cy="6900863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4114800" cy="6857999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rgbClr val="898989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488" y="1"/>
            <a:ext cx="7910512" cy="6857998"/>
          </a:xfrm>
        </p:spPr>
        <p:txBody>
          <a:bodyPr lIns="91440" anchor="ctr">
            <a:normAutofit/>
          </a:bodyPr>
          <a:lstStyle>
            <a:lvl1pPr marL="742950" indent="-742950">
              <a:lnSpc>
                <a:spcPct val="150000"/>
              </a:lnSpc>
              <a:buClr>
                <a:schemeClr val="accent1"/>
              </a:buClr>
              <a:buFont typeface="+mj-lt"/>
              <a:buAutoNum type="alphaUcPeriod"/>
              <a:defRPr sz="4000" baseline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6148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nted Content w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9763" y="1684421"/>
            <a:ext cx="10442123" cy="4492543"/>
          </a:xfrm>
        </p:spPr>
        <p:txBody>
          <a:bodyPr>
            <a:normAutofit/>
          </a:bodyPr>
          <a:lstStyle>
            <a:lvl1pPr marL="0" indent="0">
              <a:buClr>
                <a:schemeClr val="accent1"/>
              </a:buClr>
              <a:buFontTx/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buClr>
                <a:schemeClr val="accent1"/>
              </a:buCl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 hasCustomPrompt="1"/>
          </p:nvPr>
        </p:nvSpPr>
        <p:spPr>
          <a:xfrm>
            <a:off x="0" y="165004"/>
            <a:ext cx="12192000" cy="1353554"/>
          </a:xfrm>
        </p:spPr>
        <p:txBody>
          <a:bodyPr>
            <a:normAutofit/>
          </a:bodyPr>
          <a:lstStyle>
            <a:lvl1pPr marL="571500" indent="-5715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Century Gothic" panose="020B0502020202020204" pitchFamily="34" charset="0"/>
              <a:buChar char="▐"/>
              <a:defRPr sz="440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Clr>
                <a:schemeClr val="accent1"/>
              </a:buClr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Sentence that explains the point</a:t>
            </a:r>
          </a:p>
        </p:txBody>
      </p:sp>
      <p:pic>
        <p:nvPicPr>
          <p:cNvPr id="4" name="Picture 2" descr="Image result for digipen"/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5000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48" y="6406211"/>
            <a:ext cx="1498876" cy="36967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 userDrawn="1"/>
        </p:nvSpPr>
        <p:spPr>
          <a:xfrm>
            <a:off x="7384775" y="6406211"/>
            <a:ext cx="4424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CS380/CS580 Artificial Intelligence for Games</a:t>
            </a:r>
          </a:p>
        </p:txBody>
      </p:sp>
    </p:spTree>
    <p:extLst>
      <p:ext uri="{BB962C8B-B14F-4D97-AF65-F5344CB8AC3E}">
        <p14:creationId xmlns:p14="http://schemas.microsoft.com/office/powerpoint/2010/main" val="2162081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dented Content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1189" y="1684421"/>
            <a:ext cx="10470697" cy="4881384"/>
          </a:xfrm>
        </p:spPr>
        <p:txBody>
          <a:bodyPr>
            <a:normAutofit/>
          </a:bodyPr>
          <a:lstStyle>
            <a:lvl1pPr marL="0" indent="0">
              <a:buClr>
                <a:schemeClr val="accent1"/>
              </a:buClr>
              <a:buFontTx/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buClr>
                <a:schemeClr val="accent1"/>
              </a:buCl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 hasCustomPrompt="1"/>
          </p:nvPr>
        </p:nvSpPr>
        <p:spPr>
          <a:xfrm>
            <a:off x="0" y="165004"/>
            <a:ext cx="12192000" cy="1353554"/>
          </a:xfrm>
        </p:spPr>
        <p:txBody>
          <a:bodyPr>
            <a:normAutofit/>
          </a:bodyPr>
          <a:lstStyle>
            <a:lvl1pPr marL="571500" indent="-5715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Century Gothic" panose="020B0502020202020204" pitchFamily="34" charset="0"/>
              <a:buChar char="▐"/>
              <a:defRPr sz="440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Clr>
                <a:schemeClr val="accent1"/>
              </a:buClr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Sentence that explains the point</a:t>
            </a:r>
          </a:p>
        </p:txBody>
      </p:sp>
    </p:spTree>
    <p:extLst>
      <p:ext uri="{BB962C8B-B14F-4D97-AF65-F5344CB8AC3E}">
        <p14:creationId xmlns:p14="http://schemas.microsoft.com/office/powerpoint/2010/main" val="3546660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0" y="165004"/>
            <a:ext cx="12192000" cy="1353554"/>
          </a:xfrm>
        </p:spPr>
        <p:txBody>
          <a:bodyPr>
            <a:normAutofit/>
          </a:bodyPr>
          <a:lstStyle>
            <a:lvl1pPr marL="571500" indent="-5715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Century Gothic" panose="020B0502020202020204" pitchFamily="34" charset="0"/>
              <a:buChar char="▐"/>
              <a:defRPr sz="440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Clr>
                <a:schemeClr val="accent1"/>
              </a:buClr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Sentence that explains the point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2517" y="1684421"/>
            <a:ext cx="11189369" cy="4492543"/>
          </a:xfrm>
        </p:spPr>
        <p:txBody>
          <a:bodyPr>
            <a:normAutofit/>
          </a:bodyPr>
          <a:lstStyle>
            <a:lvl1pPr marL="0" indent="0">
              <a:buClr>
                <a:schemeClr val="accent1"/>
              </a:buClr>
              <a:buFontTx/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buClr>
                <a:schemeClr val="accent1"/>
              </a:buCl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2" descr="Image result for digipen"/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5000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48" y="6406211"/>
            <a:ext cx="1498876" cy="36967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 userDrawn="1"/>
        </p:nvSpPr>
        <p:spPr>
          <a:xfrm>
            <a:off x="7384775" y="6406211"/>
            <a:ext cx="4424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CS380/CS580 Artificial Intelligence for Games</a:t>
            </a:r>
          </a:p>
        </p:txBody>
      </p:sp>
    </p:spTree>
    <p:extLst>
      <p:ext uri="{BB962C8B-B14F-4D97-AF65-F5344CB8AC3E}">
        <p14:creationId xmlns:p14="http://schemas.microsoft.com/office/powerpoint/2010/main" val="3076173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0" y="165004"/>
            <a:ext cx="12192000" cy="1353554"/>
          </a:xfrm>
        </p:spPr>
        <p:txBody>
          <a:bodyPr>
            <a:normAutofit/>
          </a:bodyPr>
          <a:lstStyle>
            <a:lvl1pPr marL="571500" indent="-5715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Century Gothic" panose="020B0502020202020204" pitchFamily="34" charset="0"/>
              <a:buChar char="▐"/>
              <a:defRPr sz="440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Clr>
                <a:schemeClr val="accent1"/>
              </a:buClr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Sentence that explains the point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2517" y="1684421"/>
            <a:ext cx="11189369" cy="4860758"/>
          </a:xfrm>
        </p:spPr>
        <p:txBody>
          <a:bodyPr>
            <a:normAutofit/>
          </a:bodyPr>
          <a:lstStyle>
            <a:lvl1pPr marL="0" indent="0">
              <a:buClr>
                <a:schemeClr val="accent1"/>
              </a:buClr>
              <a:buFontTx/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buClr>
                <a:schemeClr val="accent1"/>
              </a:buCl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665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ntent w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3579" y="1711922"/>
            <a:ext cx="5225141" cy="4465042"/>
          </a:xfrm>
        </p:spPr>
        <p:txBody>
          <a:bodyPr>
            <a:normAutofit/>
          </a:bodyPr>
          <a:lstStyle>
            <a:lvl1pPr marL="0" indent="0">
              <a:buClr>
                <a:schemeClr val="accent1"/>
              </a:buClr>
              <a:buFontTx/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buClr>
                <a:schemeClr val="accent1"/>
              </a:buCl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6414407" y="1711922"/>
            <a:ext cx="5391149" cy="4465042"/>
          </a:xfrm>
        </p:spPr>
        <p:txBody>
          <a:bodyPr>
            <a:normAutofit/>
          </a:bodyPr>
          <a:lstStyle>
            <a:lvl1pPr marL="0" indent="0">
              <a:buClr>
                <a:schemeClr val="accent1"/>
              </a:buClr>
              <a:buFontTx/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buClr>
                <a:schemeClr val="accent1"/>
              </a:buCl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1" hasCustomPrompt="1"/>
          </p:nvPr>
        </p:nvSpPr>
        <p:spPr>
          <a:xfrm>
            <a:off x="0" y="165004"/>
            <a:ext cx="12192000" cy="1353554"/>
          </a:xfrm>
        </p:spPr>
        <p:txBody>
          <a:bodyPr>
            <a:normAutofit/>
          </a:bodyPr>
          <a:lstStyle>
            <a:lvl1pPr marL="571500" indent="-5715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Century Gothic" panose="020B0502020202020204" pitchFamily="34" charset="0"/>
              <a:buChar char="▐"/>
              <a:defRPr sz="440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Clr>
                <a:schemeClr val="accent1"/>
              </a:buClr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Sentence that explains the point</a:t>
            </a:r>
          </a:p>
        </p:txBody>
      </p:sp>
      <p:pic>
        <p:nvPicPr>
          <p:cNvPr id="6" name="Picture 2" descr="Image result for digipen"/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50000" detail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48" y="6406211"/>
            <a:ext cx="1498876" cy="36967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 userDrawn="1"/>
        </p:nvSpPr>
        <p:spPr>
          <a:xfrm>
            <a:off x="7384775" y="6406211"/>
            <a:ext cx="4424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CS380/CS580 Artificial Intelligence for Games</a:t>
            </a:r>
          </a:p>
        </p:txBody>
      </p:sp>
    </p:spTree>
    <p:extLst>
      <p:ext uri="{BB962C8B-B14F-4D97-AF65-F5344CB8AC3E}">
        <p14:creationId xmlns:p14="http://schemas.microsoft.com/office/powerpoint/2010/main" val="3666051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lit Content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3579" y="1711922"/>
            <a:ext cx="5225141" cy="4874508"/>
          </a:xfrm>
        </p:spPr>
        <p:txBody>
          <a:bodyPr>
            <a:normAutofit/>
          </a:bodyPr>
          <a:lstStyle>
            <a:lvl1pPr marL="0" indent="0">
              <a:buClr>
                <a:schemeClr val="accent1"/>
              </a:buClr>
              <a:buFontTx/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buClr>
                <a:schemeClr val="accent1"/>
              </a:buCl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6435033" y="1711922"/>
            <a:ext cx="5391149" cy="4874508"/>
          </a:xfrm>
        </p:spPr>
        <p:txBody>
          <a:bodyPr>
            <a:normAutofit/>
          </a:bodyPr>
          <a:lstStyle>
            <a:lvl1pPr marL="0" indent="0">
              <a:buClr>
                <a:schemeClr val="accent1"/>
              </a:buClr>
              <a:buFontTx/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buClr>
                <a:schemeClr val="accent1"/>
              </a:buCl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1" hasCustomPrompt="1"/>
          </p:nvPr>
        </p:nvSpPr>
        <p:spPr>
          <a:xfrm>
            <a:off x="0" y="165004"/>
            <a:ext cx="12192000" cy="1353554"/>
          </a:xfrm>
        </p:spPr>
        <p:txBody>
          <a:bodyPr>
            <a:normAutofit/>
          </a:bodyPr>
          <a:lstStyle>
            <a:lvl1pPr marL="571500" indent="-571500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Century Gothic" panose="020B0502020202020204" pitchFamily="34" charset="0"/>
              <a:buChar char="▐"/>
              <a:defRPr sz="440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Clr>
                <a:schemeClr val="accent1"/>
              </a:buClr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2pPr>
            <a:lvl3pPr>
              <a:buClr>
                <a:schemeClr val="accent1"/>
              </a:buCl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3pPr>
            <a:lvl4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4pPr>
            <a:lvl5pPr>
              <a:buClr>
                <a:schemeClr val="accent1"/>
              </a:buCl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Sentence that explains the point</a:t>
            </a:r>
          </a:p>
        </p:txBody>
      </p:sp>
    </p:spTree>
    <p:extLst>
      <p:ext uri="{BB962C8B-B14F-4D97-AF65-F5344CB8AC3E}">
        <p14:creationId xmlns:p14="http://schemas.microsoft.com/office/powerpoint/2010/main" val="639074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319838"/>
            <a:ext cx="12192000" cy="53816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6332030"/>
            <a:ext cx="12192000" cy="53816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6332030"/>
            <a:ext cx="1219200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0026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2" r:id="rId3"/>
    <p:sldLayoutId id="2147483650" r:id="rId4"/>
    <p:sldLayoutId id="2147483667" r:id="rId5"/>
    <p:sldLayoutId id="2147483660" r:id="rId6"/>
    <p:sldLayoutId id="2147483668" r:id="rId7"/>
    <p:sldLayoutId id="2147483661" r:id="rId8"/>
    <p:sldLayoutId id="2147483669" r:id="rId9"/>
    <p:sldLayoutId id="2147483655" r:id="rId10"/>
    <p:sldLayoutId id="214748366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‘Blast Droids’ Gameplay and System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5863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sz="1400" dirty="0"/>
              <a:t>Dashboard Team: </a:t>
            </a:r>
            <a:r>
              <a:rPr lang="en-US" dirty="0"/>
              <a:t>Cole Astaire, Ramzi </a:t>
            </a:r>
            <a:r>
              <a:rPr lang="en-US" dirty="0" err="1"/>
              <a:t>Mourtada</a:t>
            </a:r>
            <a:r>
              <a:rPr lang="en-US" dirty="0"/>
              <a:t>, </a:t>
            </a:r>
            <a:r>
              <a:rPr lang="en-US" dirty="0" err="1"/>
              <a:t>Uddipon</a:t>
            </a:r>
            <a:r>
              <a:rPr lang="en-US" dirty="0"/>
              <a:t> Das</a:t>
            </a:r>
          </a:p>
          <a:p>
            <a:r>
              <a:rPr lang="en-US" sz="1400" dirty="0"/>
              <a:t>Data Team: </a:t>
            </a:r>
            <a:r>
              <a:rPr lang="en-US" dirty="0"/>
              <a:t>Ryan Booth, </a:t>
            </a:r>
            <a:r>
              <a:rPr lang="en-US" dirty="0" err="1"/>
              <a:t>Ilio</a:t>
            </a:r>
            <a:r>
              <a:rPr lang="en-US" dirty="0"/>
              <a:t> </a:t>
            </a:r>
            <a:r>
              <a:rPr lang="en-US" dirty="0" err="1"/>
              <a:t>Benvenuti</a:t>
            </a:r>
            <a:endParaRPr lang="en-US" dirty="0"/>
          </a:p>
          <a:p>
            <a:endParaRPr lang="en-US" dirty="0"/>
          </a:p>
          <a:p>
            <a:r>
              <a:rPr lang="en-US" sz="1800" dirty="0"/>
              <a:t>CS399-F19 Project 7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2F7BB9-6A99-4930-9329-0EFECE976C3E}"/>
              </a:ext>
            </a:extLst>
          </p:cNvPr>
          <p:cNvSpPr/>
          <p:nvPr/>
        </p:nvSpPr>
        <p:spPr>
          <a:xfrm>
            <a:off x="7407479" y="6434356"/>
            <a:ext cx="4404220" cy="33556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2354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in&#10;&#10;Description automatically generated">
            <a:extLst>
              <a:ext uri="{FF2B5EF4-FFF2-40B4-BE49-F238E27FC236}">
                <a16:creationId xmlns:a16="http://schemas.microsoft.com/office/drawing/2014/main" id="{DA06682F-1B1E-40CB-86B2-6F90B24CC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54578" y="-1155700"/>
            <a:ext cx="16301156" cy="9169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-2" y="165004"/>
            <a:ext cx="3179430" cy="824897"/>
          </a:xfrm>
          <a:solidFill>
            <a:schemeClr val="bg1">
              <a:lumMod val="85000"/>
            </a:schemeClr>
          </a:solidFill>
        </p:spPr>
        <p:txBody>
          <a:bodyPr>
            <a:normAutofit fontScale="92500"/>
          </a:bodyPr>
          <a:lstStyle/>
          <a:p>
            <a:r>
              <a:rPr lang="en-US" dirty="0"/>
              <a:t>Level 100</a:t>
            </a:r>
          </a:p>
        </p:txBody>
      </p:sp>
    </p:spTree>
    <p:extLst>
      <p:ext uri="{BB962C8B-B14F-4D97-AF65-F5344CB8AC3E}">
        <p14:creationId xmlns:p14="http://schemas.microsoft.com/office/powerpoint/2010/main" val="4074745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0" y="190499"/>
            <a:ext cx="11455400" cy="1135063"/>
          </a:xfrm>
        </p:spPr>
        <p:txBody>
          <a:bodyPr>
            <a:normAutofit/>
          </a:bodyPr>
          <a:lstStyle/>
          <a:p>
            <a:r>
              <a:rPr lang="en-US" dirty="0"/>
              <a:t>Gameplay Analysis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00EF84-3611-4D05-BBA7-902A7CA3B6CE}"/>
              </a:ext>
            </a:extLst>
          </p:cNvPr>
          <p:cNvSpPr/>
          <p:nvPr/>
        </p:nvSpPr>
        <p:spPr>
          <a:xfrm>
            <a:off x="7407479" y="6434356"/>
            <a:ext cx="4404220" cy="33556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900291B-020A-4352-BFF7-7A1DF6051902}"/>
              </a:ext>
            </a:extLst>
          </p:cNvPr>
          <p:cNvSpPr txBox="1">
            <a:spLocks/>
          </p:cNvSpPr>
          <p:nvPr/>
        </p:nvSpPr>
        <p:spPr>
          <a:xfrm>
            <a:off x="0" y="1325562"/>
            <a:ext cx="12192000" cy="45258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Tx/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ctr">
              <a:buFont typeface="Arial" panose="020B0604020202020204" pitchFamily="34" charset="0"/>
              <a:buChar char="•"/>
            </a:pPr>
            <a:r>
              <a:rPr lang="en-US" sz="5400" dirty="0"/>
              <a:t>Visualize basic unit test data for evaluating gameplay balance.</a:t>
            </a:r>
          </a:p>
          <a:p>
            <a:pPr marL="514350" indent="-514350" algn="ctr">
              <a:buFont typeface="Arial" panose="020B0604020202020204" pitchFamily="34" charset="0"/>
              <a:buChar char="•"/>
            </a:pPr>
            <a:r>
              <a:rPr lang="en-US" sz="5400" dirty="0"/>
              <a:t>Dynamic</a:t>
            </a:r>
          </a:p>
        </p:txBody>
      </p:sp>
    </p:spTree>
    <p:extLst>
      <p:ext uri="{BB962C8B-B14F-4D97-AF65-F5344CB8AC3E}">
        <p14:creationId xmlns:p14="http://schemas.microsoft.com/office/powerpoint/2010/main" val="2757208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AF3FC0-8517-4D0C-BB34-A86B93DD1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0900" y="-1193006"/>
            <a:ext cx="16433800" cy="924401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0" y="1079404"/>
            <a:ext cx="3179430" cy="824897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/>
          <a:p>
            <a:r>
              <a:rPr lang="en-US" dirty="0"/>
              <a:t>Unit Test</a:t>
            </a:r>
          </a:p>
        </p:txBody>
      </p:sp>
    </p:spTree>
    <p:extLst>
      <p:ext uri="{BB962C8B-B14F-4D97-AF65-F5344CB8AC3E}">
        <p14:creationId xmlns:p14="http://schemas.microsoft.com/office/powerpoint/2010/main" val="1720955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6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/>
              <a:t>Concept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</a:t>
            </a:r>
          </a:p>
          <a:p>
            <a:r>
              <a:rPr lang="en-US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20511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LOGR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B5A620F1-335A-4F39-9E24-18B1344C2373}"/>
              </a:ext>
            </a:extLst>
          </p:cNvPr>
          <p:cNvSpPr txBox="1">
            <a:spLocks/>
          </p:cNvSpPr>
          <p:nvPr/>
        </p:nvSpPr>
        <p:spPr>
          <a:xfrm>
            <a:off x="0" y="1166070"/>
            <a:ext cx="12192000" cy="13535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Tx/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ctr">
              <a:buFont typeface="Arial" panose="020B0604020202020204" pitchFamily="34" charset="0"/>
              <a:buChar char="•"/>
            </a:pPr>
            <a:r>
              <a:rPr lang="en-US" sz="5400" dirty="0"/>
              <a:t>Event-based local log pipeline.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B9A6623-FD19-47D9-B2B5-E5E2A4AFD4EA}"/>
              </a:ext>
            </a:extLst>
          </p:cNvPr>
          <p:cNvSpPr/>
          <p:nvPr/>
        </p:nvSpPr>
        <p:spPr>
          <a:xfrm>
            <a:off x="3048000" y="2603082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B8B"/>
                </a:solidFill>
                <a:latin typeface="Consolas" panose="020B0609020204030204" pitchFamily="49" charset="0"/>
              </a:rPr>
              <a:t>LogTypeData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srgbClr val="314F4F"/>
                </a:solidFill>
                <a:latin typeface="Consolas" panose="020B0609020204030204" pitchFamily="49" charset="0"/>
              </a:rPr>
              <a:t>LOG_TYPE_MAX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 =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L_string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LogString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L_contact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LogContact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L_shot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LogShot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L_spawn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LogSpawn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L_death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LogDeath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L_damage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LogDamage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L_transform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LogTransform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L_time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LogTime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L_StatePush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LogStatePush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L_StatePop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LogStatePop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LogSystemTime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52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LOGR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B5A620F1-335A-4F39-9E24-18B1344C2373}"/>
              </a:ext>
            </a:extLst>
          </p:cNvPr>
          <p:cNvSpPr txBox="1">
            <a:spLocks/>
          </p:cNvSpPr>
          <p:nvPr/>
        </p:nvSpPr>
        <p:spPr>
          <a:xfrm>
            <a:off x="0" y="1166070"/>
            <a:ext cx="12192000" cy="13535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Tx/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ctr">
              <a:buFont typeface="Arial" panose="020B0604020202020204" pitchFamily="34" charset="0"/>
              <a:buChar char="•"/>
            </a:pPr>
            <a:r>
              <a:rPr lang="en-US" sz="5400" dirty="0"/>
              <a:t>Manages file stream.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ED7917-BB4B-4D93-9604-250831051BBA}"/>
              </a:ext>
            </a:extLst>
          </p:cNvPr>
          <p:cNvSpPr/>
          <p:nvPr/>
        </p:nvSpPr>
        <p:spPr>
          <a:xfrm>
            <a:off x="482600" y="2760924"/>
            <a:ext cx="11226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sv-S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sv-SE" dirty="0">
                <a:solidFill>
                  <a:srgbClr val="483D8B"/>
                </a:solidFill>
                <a:latin typeface="Consolas" panose="020B0609020204030204" pitchFamily="49" charset="0"/>
              </a:rPr>
              <a:t>Log_LogData</a:t>
            </a:r>
            <a:r>
              <a:rPr lang="sv-S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sv-SE" dirty="0">
                <a:solidFill>
                  <a:srgbClr val="008B8B"/>
                </a:solidFill>
                <a:latin typeface="Consolas" panose="020B0609020204030204" pitchFamily="49" charset="0"/>
              </a:rPr>
              <a:t>LOG_TYPE</a:t>
            </a:r>
            <a:r>
              <a:rPr lang="sv-S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sv-SE" dirty="0">
                <a:solidFill>
                  <a:srgbClr val="808080"/>
                </a:solidFill>
                <a:latin typeface="Consolas" panose="020B0609020204030204" pitchFamily="49" charset="0"/>
              </a:rPr>
              <a:t>logType</a:t>
            </a:r>
            <a:r>
              <a:rPr lang="sv-S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sv-SE" dirty="0">
                <a:solidFill>
                  <a:srgbClr val="008B8B"/>
                </a:solidFill>
                <a:latin typeface="Consolas" panose="020B0609020204030204" pitchFamily="49" charset="0"/>
              </a:rPr>
              <a:t>LogDataGeneric</a:t>
            </a:r>
            <a:r>
              <a:rPr lang="sv-S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sv-SE" dirty="0">
                <a:solidFill>
                  <a:srgbClr val="808080"/>
                </a:solidFill>
                <a:latin typeface="Consolas" panose="020B0609020204030204" pitchFamily="49" charset="0"/>
              </a:rPr>
              <a:t>genericLogData</a:t>
            </a:r>
            <a:r>
              <a:rPr lang="sv-S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sv-SE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sv-SE" dirty="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sv-SE" dirty="0">
                <a:solidFill>
                  <a:srgbClr val="808080"/>
                </a:solidFill>
                <a:latin typeface="Consolas" panose="020B0609020204030204" pitchFamily="49" charset="0"/>
              </a:rPr>
              <a:t>excessData</a:t>
            </a:r>
            <a:r>
              <a:rPr lang="sv-SE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logFile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!= </a:t>
            </a:r>
            <a:r>
              <a:rPr lang="en-US" dirty="0">
                <a:solidFill>
                  <a:srgbClr val="6F008A"/>
                </a:solidFill>
                <a:latin typeface="Consolas" panose="020B0609020204030204" pitchFamily="49" charset="0"/>
              </a:rPr>
              <a:t>NULL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fprintf_s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logFile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3CB371"/>
                </a:solidFill>
                <a:latin typeface="Consolas" panose="020B0609020204030204" pitchFamily="49" charset="0"/>
              </a:rPr>
              <a:t>%f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,"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Time_Get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dirty="0" err="1">
                <a:solidFill>
                  <a:srgbClr val="8B0000"/>
                </a:solidFill>
                <a:latin typeface="Consolas" panose="020B0609020204030204" pitchFamily="49" charset="0"/>
              </a:rPr>
              <a:t>sinceStateStart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fprintf_s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logFile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3CB371"/>
                </a:solidFill>
                <a:latin typeface="Consolas" panose="020B0609020204030204" pitchFamily="49" charset="0"/>
              </a:rPr>
              <a:t>%s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,"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genericLogData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8B0000"/>
                </a:solidFill>
                <a:latin typeface="Consolas" panose="020B0609020204030204" pitchFamily="49" charset="0"/>
              </a:rPr>
              <a:t>sourceFile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fprintf_s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logFile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3CB371"/>
                </a:solidFill>
                <a:latin typeface="Consolas" panose="020B0609020204030204" pitchFamily="49" charset="0"/>
              </a:rPr>
              <a:t>%s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,"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logType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].</a:t>
            </a:r>
            <a:r>
              <a:rPr lang="en-US" dirty="0">
                <a:solidFill>
                  <a:srgbClr val="8B0000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(*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logTable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logType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].</a:t>
            </a:r>
            <a:r>
              <a:rPr lang="en-US" dirty="0">
                <a:solidFill>
                  <a:srgbClr val="8B0000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)(</a:t>
            </a:r>
            <a:r>
              <a:rPr lang="en-US" dirty="0" err="1">
                <a:solidFill>
                  <a:srgbClr val="808080"/>
                </a:solidFill>
                <a:latin typeface="Consolas" panose="020B0609020204030204" pitchFamily="49" charset="0"/>
              </a:rPr>
              <a:t>excessData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483D8B"/>
                </a:solidFill>
                <a:latin typeface="Consolas" panose="020B0609020204030204" pitchFamily="49" charset="0"/>
              </a:rPr>
              <a:t>fprintf_s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logFile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"\n"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497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Format – System Performance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1AFDE3-E8FA-4E55-A586-7785D8079900}"/>
              </a:ext>
            </a:extLst>
          </p:cNvPr>
          <p:cNvSpPr/>
          <p:nvPr/>
        </p:nvSpPr>
        <p:spPr>
          <a:xfrm>
            <a:off x="1689100" y="1674843"/>
            <a:ext cx="8813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0.216317,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L_time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18.224918, 0.216317,0.016729, 1.000000</a:t>
            </a: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0.216317,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AI,          0.001834</a:t>
            </a: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0.216317,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Input,       0.000151</a:t>
            </a: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0.216317,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Sound,       0.000005</a:t>
            </a: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0.216317,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Physics,     0.001874</a:t>
            </a: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0.216317,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Entities,    0.001849</a:t>
            </a: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0.216317,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</a:rPr>
              <a:t>AE_Graphics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</a:rPr>
              <a:t>, 0.009570</a:t>
            </a:r>
          </a:p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0.232983,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L_time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18.241585, 0.232983, 0.016665, 1.000000</a:t>
            </a:r>
          </a:p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0.232983,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AI,          0.001793</a:t>
            </a:r>
          </a:p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0.232983,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Input,       0.000146</a:t>
            </a:r>
          </a:p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0.232983,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Sound,       0.000005</a:t>
            </a:r>
          </a:p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0.232983,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Physics,     0.001803</a:t>
            </a:r>
          </a:p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0.232983,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Entities,    0.001791</a:t>
            </a:r>
          </a:p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0.232983,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Engine.c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L_system_time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AE_Graphics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0.009918</a:t>
            </a:r>
          </a:p>
        </p:txBody>
      </p:sp>
    </p:spTree>
    <p:extLst>
      <p:ext uri="{BB962C8B-B14F-4D97-AF65-F5344CB8AC3E}">
        <p14:creationId xmlns:p14="http://schemas.microsoft.com/office/powerpoint/2010/main" val="3991214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Format – Gameplay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1AFDE3-E8FA-4E55-A586-7785D8079900}"/>
              </a:ext>
            </a:extLst>
          </p:cNvPr>
          <p:cNvSpPr/>
          <p:nvPr/>
        </p:nvSpPr>
        <p:spPr>
          <a:xfrm>
            <a:off x="82550" y="2411443"/>
            <a:ext cx="120269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</a:rPr>
              <a:t>26.125044,HealthComponent.c,L_death,EnemySimple,55,L_TeamEnemy,1553.33,4621.42,,,,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26.125044,ShotLogData.c,L_damage,(null),0,L_TeamEnemy,0,2.470875,EnemySimple,103,1970.400391,4545.592773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</a:rPr>
              <a:t>26.125044,HealthComponent.c,L_death,EnemySimple,103,L_TeamEnemy,1970.4,4545.59,,,,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26.125044,ShotLogData.c,L_damage,(null),0,L_TeamEnemy,0,3.536487,EnemySimple,61,1747.28064,4586.897461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</a:rPr>
              <a:t>26.125044,HealthComponent.c,L_death,EnemySimple,61,L_TeamEnemy,1747.28,4586.9,,,,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26.125044,ShotLogData.c,L_damage,(null),0,L_TeamEnemy,0,3.707935,EnemySimple,95,1923.926147,4664.442383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26.125044,ShotLogData.c,L_damage,(null),0,L_TeamEnemy,0,2.934891,EnemySimple,81,2042.730103,4728.420898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</a:rPr>
              <a:t>26.125044,HealthComponent.c,L_death,EnemySimple,81,L_TeamEnemy,2042.73,4728.42,,,,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26.125044,ShotLogData.c,L_damage,(null),0,L_TeamEnemy,0,1.891892,EnemySimple,179,2232.238037,4809.823242</a:t>
            </a:r>
          </a:p>
          <a:p>
            <a:r>
              <a:rPr lang="en-US" sz="1600" dirty="0">
                <a:solidFill>
                  <a:schemeClr val="accent1"/>
                </a:solidFill>
                <a:latin typeface="Consolas" panose="020B0609020204030204" pitchFamily="49" charset="0"/>
              </a:rPr>
              <a:t>26.125044,ShotLogData.c,L_damage,(null),0,L_TeamEnemy,0,2.435628,EnemySimple,189,1789.046997,5209.350098</a:t>
            </a:r>
          </a:p>
        </p:txBody>
      </p:sp>
    </p:spTree>
    <p:extLst>
      <p:ext uri="{BB962C8B-B14F-4D97-AF65-F5344CB8AC3E}">
        <p14:creationId xmlns:p14="http://schemas.microsoft.com/office/powerpoint/2010/main" val="877060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6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/>
              <a:t>Concept</a:t>
            </a:r>
          </a:p>
          <a:p>
            <a:r>
              <a:rPr lang="en-US" dirty="0"/>
              <a:t>Data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2254354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00EF84-3611-4D05-BBA7-902A7CA3B6CE}"/>
              </a:ext>
            </a:extLst>
          </p:cNvPr>
          <p:cNvSpPr/>
          <p:nvPr/>
        </p:nvSpPr>
        <p:spPr>
          <a:xfrm>
            <a:off x="7407479" y="6434356"/>
            <a:ext cx="4404220" cy="33556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083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6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</a:p>
          <a:p>
            <a:r>
              <a:rPr lang="en-US" dirty="0"/>
              <a:t>Data</a:t>
            </a:r>
          </a:p>
          <a:p>
            <a:r>
              <a:rPr lang="en-US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159131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Questions/Comments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D901DC-7B87-45D1-9B5E-5DAB8293A396}"/>
              </a:ext>
            </a:extLst>
          </p:cNvPr>
          <p:cNvSpPr/>
          <p:nvPr/>
        </p:nvSpPr>
        <p:spPr>
          <a:xfrm>
            <a:off x="7407479" y="6434356"/>
            <a:ext cx="4404220" cy="33556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009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C00EF84-3611-4D05-BBA7-902A7CA3B6CE}"/>
              </a:ext>
            </a:extLst>
          </p:cNvPr>
          <p:cNvSpPr/>
          <p:nvPr/>
        </p:nvSpPr>
        <p:spPr>
          <a:xfrm>
            <a:off x="7407479" y="6434356"/>
            <a:ext cx="4404220" cy="33556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E8C31AD6-A8F7-40A9-84E6-7307B23E3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41300"/>
            <a:ext cx="5943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737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0" y="190499"/>
            <a:ext cx="11455400" cy="1135063"/>
          </a:xfrm>
        </p:spPr>
        <p:txBody>
          <a:bodyPr>
            <a:normAutofit/>
          </a:bodyPr>
          <a:lstStyle/>
          <a:p>
            <a:r>
              <a:rPr lang="en-US" dirty="0"/>
              <a:t>System Performance Analysis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00EF84-3611-4D05-BBA7-902A7CA3B6CE}"/>
              </a:ext>
            </a:extLst>
          </p:cNvPr>
          <p:cNvSpPr/>
          <p:nvPr/>
        </p:nvSpPr>
        <p:spPr>
          <a:xfrm>
            <a:off x="7407479" y="6434356"/>
            <a:ext cx="4404220" cy="33556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900291B-020A-4352-BFF7-7A1DF6051902}"/>
              </a:ext>
            </a:extLst>
          </p:cNvPr>
          <p:cNvSpPr txBox="1">
            <a:spLocks/>
          </p:cNvSpPr>
          <p:nvPr/>
        </p:nvSpPr>
        <p:spPr>
          <a:xfrm>
            <a:off x="0" y="1325562"/>
            <a:ext cx="12192000" cy="45258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Tx/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ctr">
              <a:buFont typeface="Arial" panose="020B0604020202020204" pitchFamily="34" charset="0"/>
              <a:buChar char="•"/>
            </a:pPr>
            <a:r>
              <a:rPr lang="en-US" sz="5400" dirty="0"/>
              <a:t>Explore the difference in performance over game progression.</a:t>
            </a:r>
          </a:p>
          <a:p>
            <a:pPr marL="514350" indent="-514350" algn="ctr">
              <a:buFont typeface="Arial" panose="020B0604020202020204" pitchFamily="34" charset="0"/>
              <a:buChar char="•"/>
            </a:pPr>
            <a:r>
              <a:rPr lang="en-US" sz="5400" dirty="0"/>
              <a:t>Dynamic</a:t>
            </a:r>
          </a:p>
        </p:txBody>
      </p:sp>
    </p:spTree>
    <p:extLst>
      <p:ext uri="{BB962C8B-B14F-4D97-AF65-F5344CB8AC3E}">
        <p14:creationId xmlns:p14="http://schemas.microsoft.com/office/powerpoint/2010/main" val="1438241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8300" y="190499"/>
            <a:ext cx="11455400" cy="1135063"/>
          </a:xfrm>
        </p:spPr>
        <p:txBody>
          <a:bodyPr>
            <a:normAutofit/>
          </a:bodyPr>
          <a:lstStyle/>
          <a:p>
            <a:r>
              <a:rPr lang="en-US" dirty="0"/>
              <a:t>System Performance Analysis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00EF84-3611-4D05-BBA7-902A7CA3B6CE}"/>
              </a:ext>
            </a:extLst>
          </p:cNvPr>
          <p:cNvSpPr/>
          <p:nvPr/>
        </p:nvSpPr>
        <p:spPr>
          <a:xfrm>
            <a:off x="7407479" y="6434356"/>
            <a:ext cx="4404220" cy="33556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900291B-020A-4352-BFF7-7A1DF6051902}"/>
              </a:ext>
            </a:extLst>
          </p:cNvPr>
          <p:cNvSpPr txBox="1">
            <a:spLocks/>
          </p:cNvSpPr>
          <p:nvPr/>
        </p:nvSpPr>
        <p:spPr>
          <a:xfrm>
            <a:off x="4203700" y="1891667"/>
            <a:ext cx="7988300" cy="3595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Tx/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5400" dirty="0"/>
              <a:t>Graphics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5400" dirty="0"/>
              <a:t>Physics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5400" dirty="0"/>
              <a:t>Entities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5400" dirty="0"/>
              <a:t>AI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5400" dirty="0"/>
              <a:t>Input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5400" dirty="0"/>
              <a:t>Sound</a:t>
            </a:r>
          </a:p>
        </p:txBody>
      </p:sp>
    </p:spTree>
    <p:extLst>
      <p:ext uri="{BB962C8B-B14F-4D97-AF65-F5344CB8AC3E}">
        <p14:creationId xmlns:p14="http://schemas.microsoft.com/office/powerpoint/2010/main" val="372177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icture containing fireworks, light, star&#10;&#10;Description automatically generated">
            <a:extLst>
              <a:ext uri="{FF2B5EF4-FFF2-40B4-BE49-F238E27FC236}">
                <a16:creationId xmlns:a16="http://schemas.microsoft.com/office/drawing/2014/main" id="{7D545DAC-4265-44DC-90AE-10E69AA6FD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4969" y="-1127795"/>
            <a:ext cx="16201938" cy="911359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0" y="165004"/>
            <a:ext cx="2592198" cy="824897"/>
          </a:xfrm>
          <a:solidFill>
            <a:schemeClr val="bg1">
              <a:lumMod val="85000"/>
            </a:schemeClr>
          </a:solidFill>
        </p:spPr>
        <p:txBody>
          <a:bodyPr>
            <a:normAutofit fontScale="92500"/>
          </a:bodyPr>
          <a:lstStyle/>
          <a:p>
            <a:r>
              <a:rPr lang="en-US" dirty="0"/>
              <a:t>Level 1</a:t>
            </a:r>
          </a:p>
        </p:txBody>
      </p:sp>
    </p:spTree>
    <p:extLst>
      <p:ext uri="{BB962C8B-B14F-4D97-AF65-F5344CB8AC3E}">
        <p14:creationId xmlns:p14="http://schemas.microsoft.com/office/powerpoint/2010/main" val="3171487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bject, fireworks&#10;&#10;Description automatically generated">
            <a:extLst>
              <a:ext uri="{FF2B5EF4-FFF2-40B4-BE49-F238E27FC236}">
                <a16:creationId xmlns:a16="http://schemas.microsoft.com/office/drawing/2014/main" id="{F30C828D-317E-4EF1-96A4-05E3B9DCC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77156" y="-1168400"/>
            <a:ext cx="16346312" cy="91948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0" y="165004"/>
            <a:ext cx="2592198" cy="824897"/>
          </a:xfrm>
          <a:solidFill>
            <a:schemeClr val="bg1">
              <a:lumMod val="85000"/>
            </a:schemeClr>
          </a:solidFill>
        </p:spPr>
        <p:txBody>
          <a:bodyPr>
            <a:normAutofit fontScale="92500"/>
          </a:bodyPr>
          <a:lstStyle/>
          <a:p>
            <a:r>
              <a:rPr lang="en-US" dirty="0"/>
              <a:t>Level 7</a:t>
            </a:r>
          </a:p>
        </p:txBody>
      </p:sp>
    </p:spTree>
    <p:extLst>
      <p:ext uri="{BB962C8B-B14F-4D97-AF65-F5344CB8AC3E}">
        <p14:creationId xmlns:p14="http://schemas.microsoft.com/office/powerpoint/2010/main" val="3202794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ight&#10;&#10;Description automatically generated">
            <a:extLst>
              <a:ext uri="{FF2B5EF4-FFF2-40B4-BE49-F238E27FC236}">
                <a16:creationId xmlns:a16="http://schemas.microsoft.com/office/drawing/2014/main" id="{A8AF92EE-C2D5-432B-8D1E-E16AEF057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99733" y="-1181100"/>
            <a:ext cx="16391466" cy="92202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0" y="165004"/>
            <a:ext cx="2793534" cy="824897"/>
          </a:xfrm>
          <a:solidFill>
            <a:schemeClr val="bg1">
              <a:lumMod val="85000"/>
            </a:schemeClr>
          </a:solidFill>
        </p:spPr>
        <p:txBody>
          <a:bodyPr>
            <a:normAutofit fontScale="92500"/>
          </a:bodyPr>
          <a:lstStyle/>
          <a:p>
            <a:r>
              <a:rPr lang="en-US" dirty="0"/>
              <a:t>Level 15</a:t>
            </a:r>
          </a:p>
        </p:txBody>
      </p:sp>
    </p:spTree>
    <p:extLst>
      <p:ext uri="{BB962C8B-B14F-4D97-AF65-F5344CB8AC3E}">
        <p14:creationId xmlns:p14="http://schemas.microsoft.com/office/powerpoint/2010/main" val="2668094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tar&#10;&#10;Description automatically generated">
            <a:extLst>
              <a:ext uri="{FF2B5EF4-FFF2-40B4-BE49-F238E27FC236}">
                <a16:creationId xmlns:a16="http://schemas.microsoft.com/office/drawing/2014/main" id="{FBFFD0F0-A3E3-402F-81E3-7756F53BF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4889" y="-1206500"/>
            <a:ext cx="16481778" cy="9271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-1" y="165004"/>
            <a:ext cx="2818701" cy="824897"/>
          </a:xfrm>
          <a:solidFill>
            <a:schemeClr val="bg1">
              <a:lumMod val="85000"/>
            </a:schemeClr>
          </a:solidFill>
        </p:spPr>
        <p:txBody>
          <a:bodyPr>
            <a:normAutofit fontScale="92500"/>
          </a:bodyPr>
          <a:lstStyle/>
          <a:p>
            <a:r>
              <a:rPr lang="en-US" dirty="0"/>
              <a:t>Level 50</a:t>
            </a:r>
          </a:p>
        </p:txBody>
      </p:sp>
    </p:spTree>
    <p:extLst>
      <p:ext uri="{BB962C8B-B14F-4D97-AF65-F5344CB8AC3E}">
        <p14:creationId xmlns:p14="http://schemas.microsoft.com/office/powerpoint/2010/main" val="735725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763</Words>
  <Application>Microsoft Office PowerPoint</Application>
  <PresentationFormat>Widescreen</PresentationFormat>
  <Paragraphs>97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Century Gothic</vt:lpstr>
      <vt:lpstr>Consolas</vt:lpstr>
      <vt:lpstr>Office Theme</vt:lpstr>
      <vt:lpstr>‘Blast Droids’ Gameplay and System Analysis</vt:lpstr>
      <vt:lpstr>Project 6</vt:lpstr>
      <vt:lpstr>PowerPoint Presentation</vt:lpstr>
      <vt:lpstr>System Performance Analysis</vt:lpstr>
      <vt:lpstr>System Performance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Gameplay Analysis</vt:lpstr>
      <vt:lpstr>PowerPoint Presentation</vt:lpstr>
      <vt:lpstr>Project 6</vt:lpstr>
      <vt:lpstr>PowerPoint Presentation</vt:lpstr>
      <vt:lpstr>PowerPoint Presentation</vt:lpstr>
      <vt:lpstr>PowerPoint Presentation</vt:lpstr>
      <vt:lpstr>PowerPoint Presentation</vt:lpstr>
      <vt:lpstr>Project 6</vt:lpstr>
      <vt:lpstr>Demo</vt:lpstr>
      <vt:lpstr>Questions/Comments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Rabin</dc:creator>
  <cp:lastModifiedBy>Cole Astaire</cp:lastModifiedBy>
  <cp:revision>74</cp:revision>
  <dcterms:created xsi:type="dcterms:W3CDTF">2017-03-23T22:38:01Z</dcterms:created>
  <dcterms:modified xsi:type="dcterms:W3CDTF">2019-12-02T03:40:51Z</dcterms:modified>
</cp:coreProperties>
</file>

<file path=docProps/thumbnail.jpeg>
</file>